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59" r:id="rId5"/>
    <p:sldId id="267" r:id="rId6"/>
    <p:sldId id="260" r:id="rId7"/>
    <p:sldId id="263" r:id="rId8"/>
    <p:sldId id="264" r:id="rId9"/>
    <p:sldId id="265" r:id="rId10"/>
    <p:sldId id="261" r:id="rId11"/>
  </p:sldIdLst>
  <p:sldSz cx="7559675" cy="1069181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fa Slab One" panose="020B0604020202020204" charset="0"/>
      <p:regular r:id="rId17"/>
    </p:embeddedFont>
    <p:embeddedFont>
      <p:font typeface="Vidaloka" panose="020B0604020202020204" charset="0"/>
      <p:regular r:id="rId18"/>
    </p:embeddedFont>
    <p:embeddedFont>
      <p:font typeface="SimSun" panose="02010600030101010101" pitchFamily="2" charset="-122"/>
      <p:regular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Lato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pos="3044" userDrawn="1">
          <p15:clr>
            <a:srgbClr val="A4A3A4"/>
          </p15:clr>
        </p15:guide>
        <p15:guide id="2" pos="227" userDrawn="1">
          <p15:clr>
            <a:srgbClr val="9AA0A6"/>
          </p15:clr>
        </p15:guide>
        <p15:guide id="3" orient="horz" pos="238" userDrawn="1">
          <p15:clr>
            <a:srgbClr val="9AA0A6"/>
          </p15:clr>
        </p15:guide>
        <p15:guide id="4" orient="horz" pos="6479" userDrawn="1">
          <p15:clr>
            <a:srgbClr val="9AA0A6"/>
          </p15:clr>
        </p15:guide>
        <p15:guide id="5" pos="4484" userDrawn="1">
          <p15:clr>
            <a:srgbClr val="9AA0A6"/>
          </p15:clr>
        </p15:guide>
        <p15:guide id="6" pos="1587" userDrawn="1">
          <p15:clr>
            <a:srgbClr val="9AA0A6"/>
          </p15:clr>
        </p15:guide>
        <p15:guide id="7" pos="1701" userDrawn="1">
          <p15:clr>
            <a:srgbClr val="9AA0A6"/>
          </p15:clr>
        </p15:guide>
        <p15:guide id="10" pos="3210" userDrawn="1">
          <p15:clr>
            <a:srgbClr val="9AA0A6"/>
          </p15:clr>
        </p15:guide>
        <p15:guide id="9" orient="horz" pos="3552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F6B8"/>
    <a:srgbClr val="AE5EC2"/>
    <a:srgbClr val="FF1B1B"/>
    <a:srgbClr val="C06C60"/>
    <a:srgbClr val="C525D3"/>
    <a:srgbClr val="CC3300"/>
    <a:srgbClr val="D09D00"/>
    <a:srgbClr val="F8648E"/>
    <a:srgbClr val="52B5CE"/>
    <a:srgbClr val="FED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44" d="100"/>
          <a:sy n="44" d="100"/>
        </p:scale>
        <p:origin x="2382" y="594"/>
      </p:cViewPr>
      <p:guideLst>
        <p:guide pos="3044"/>
        <p:guide pos="227"/>
        <p:guide orient="horz" pos="238"/>
        <p:guide orient="horz" pos="6479"/>
        <p:guide pos="4484"/>
        <p:guide pos="1587"/>
        <p:guide pos="1701"/>
        <p:guide pos="3210"/>
        <p:guide orient="horz" pos="35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17050" y="685800"/>
            <a:ext cx="242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2512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62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ac7892a6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ac7892a6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01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839c052a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839c052a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69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839c052a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839c052a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89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839c052a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839c052a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14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839c052a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839c052a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78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839c052a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839c052a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868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839c052a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839c052a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57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ac7892a6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050" y="685800"/>
            <a:ext cx="2424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ac7892a6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31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ac7892a6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4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ac7892a6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24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s://sinonim.org/improve#res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AE5EC2"/>
          </a:solidFill>
          <a:ln>
            <a:solidFill>
              <a:srgbClr val="AE5EC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3300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45725" y="378950"/>
            <a:ext cx="20742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 </a:t>
            </a:r>
            <a:r>
              <a:rPr lang="en-US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6</a:t>
            </a:r>
          </a:p>
        </p:txBody>
      </p:sp>
      <p:sp>
        <p:nvSpPr>
          <p:cNvPr id="56" name="Google Shape;56;p13"/>
          <p:cNvSpPr txBox="1"/>
          <p:nvPr/>
        </p:nvSpPr>
        <p:spPr>
          <a:xfrm>
            <a:off x="2090420" y="363855"/>
            <a:ext cx="3731895" cy="22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</a:t>
            </a:r>
            <a:r>
              <a:rPr lang="ru-RU" altLang="en-US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образовательный</a:t>
            </a:r>
            <a:r>
              <a:rPr lang="ru-RU" altLang="en-US" sz="900" dirty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ru-RU" altLang="en-US" sz="900" dirty="0" smtClean="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центр»</a:t>
            </a:r>
            <a:endParaRPr sz="900" dirty="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074425" y="700136"/>
            <a:ext cx="6202680" cy="67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4400" dirty="0">
                <a:ln>
                  <a:solidFill>
                    <a:sysClr val="windowText" lastClr="000000"/>
                  </a:solidFill>
                </a:ln>
                <a:solidFill>
                  <a:srgbClr val="C525D3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 ГАЗЕТА</a:t>
            </a:r>
          </a:p>
        </p:txBody>
      </p:sp>
      <p:cxnSp>
        <p:nvCxnSpPr>
          <p:cNvPr id="59" name="Google Shape;59;p13"/>
          <p:cNvCxnSpPr/>
          <p:nvPr/>
        </p:nvCxnSpPr>
        <p:spPr>
          <a:xfrm>
            <a:off x="360525" y="1362938"/>
            <a:ext cx="6819900" cy="0"/>
          </a:xfrm>
          <a:prstGeom prst="straightConnector1">
            <a:avLst/>
          </a:prstGeom>
          <a:noFill/>
          <a:ln w="9525" cap="flat" cmpd="sng">
            <a:solidFill>
              <a:srgbClr val="966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13"/>
          <p:cNvCxnSpPr/>
          <p:nvPr/>
        </p:nvCxnSpPr>
        <p:spPr>
          <a:xfrm>
            <a:off x="340412" y="3177404"/>
            <a:ext cx="6819900" cy="0"/>
          </a:xfrm>
          <a:prstGeom prst="straightConnector1">
            <a:avLst/>
          </a:prstGeom>
          <a:noFill/>
          <a:ln w="9525" cap="flat" cmpd="sng">
            <a:solidFill>
              <a:srgbClr val="966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62;p13"/>
          <p:cNvCxnSpPr/>
          <p:nvPr/>
        </p:nvCxnSpPr>
        <p:spPr>
          <a:xfrm>
            <a:off x="1887250" y="1538300"/>
            <a:ext cx="0" cy="1359000"/>
          </a:xfrm>
          <a:prstGeom prst="straightConnector1">
            <a:avLst/>
          </a:prstGeom>
          <a:noFill/>
          <a:ln w="9525" cap="flat" cmpd="sng">
            <a:solidFill>
              <a:srgbClr val="966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13"/>
          <p:cNvCxnSpPr/>
          <p:nvPr/>
        </p:nvCxnSpPr>
        <p:spPr>
          <a:xfrm>
            <a:off x="4312344" y="1486865"/>
            <a:ext cx="0" cy="1359000"/>
          </a:xfrm>
          <a:prstGeom prst="straightConnector1">
            <a:avLst/>
          </a:prstGeom>
          <a:noFill/>
          <a:ln w="9525" cap="flat" cmpd="sng">
            <a:solidFill>
              <a:srgbClr val="966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3"/>
          <p:cNvSpPr/>
          <p:nvPr/>
        </p:nvSpPr>
        <p:spPr>
          <a:xfrm>
            <a:off x="4340860" y="2675255"/>
            <a:ext cx="2498725" cy="490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>
                  <a:lumMod val="60000"/>
                  <a:lumOff val="40000"/>
                </a:schemeClr>
              </a:solidFill>
              <a:highlight>
                <a:srgbClr val="00FFFF"/>
              </a:highlight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272512" y="7432658"/>
            <a:ext cx="1425293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n-US" sz="1100" dirty="0" smtClean="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 </a:t>
            </a:r>
            <a:r>
              <a:rPr lang="ru-RU" b="1" u="sng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 этом номере </a:t>
            </a:r>
            <a:endParaRPr b="1" u="sng" dirty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1983105" y="2639695"/>
            <a:ext cx="2331720" cy="5257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Image 8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5755" y="8114665"/>
            <a:ext cx="1639570" cy="1937385"/>
          </a:xfrm>
          <a:prstGeom prst="rect">
            <a:avLst/>
          </a:prstGeom>
        </p:spPr>
      </p:pic>
      <p:sp>
        <p:nvSpPr>
          <p:cNvPr id="38" name="Google Shape;69;p13"/>
          <p:cNvSpPr txBox="1"/>
          <p:nvPr/>
        </p:nvSpPr>
        <p:spPr>
          <a:xfrm>
            <a:off x="340360" y="7680325"/>
            <a:ext cx="6785610" cy="253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1.Год единства народов России. Блокада Ленинграда.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2.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Истор</a:t>
            </a:r>
            <a:r>
              <a:rPr lang="ru-RU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ическая страничка</a:t>
            </a:r>
            <a:endParaRPr lang="en-US" altLang="en-US" sz="1200" b="1">
              <a:solidFill>
                <a:schemeClr val="tx1"/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Vidaloka" panose="020005040000000200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3. Блокадный хлеб. Дорога жизни. Пискарёвское кладбище. </a:t>
            </a:r>
            <a:endParaRPr lang="en-US" altLang="en-US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4</a:t>
            </a:r>
            <a:r>
              <a:rPr lang="ru-RU" sz="1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Страны мира: интересные факты - МОНГОЛИЯ</a:t>
            </a:r>
            <a:r>
              <a:rPr lang="ru-RU" sz="12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</a:p>
          <a:p>
            <a:pPr algn="l" defTabSz="266700">
              <a:lnSpc>
                <a:spcPct val="107000"/>
              </a:lnSpc>
            </a:pP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5. 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III исторический марафон </a:t>
            </a:r>
            <a:r>
              <a:rPr lang="ru-RU" altLang="en-US" sz="1200" b="1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 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посвященн</a:t>
            </a:r>
            <a:r>
              <a:rPr lang="ru-RU" altLang="en-US" sz="1200" b="1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ый 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ДНЮ ВОИНСКОЙ СЛАВЫ</a:t>
            </a:r>
            <a:endParaRPr lang="en-US" altLang="zh-CN" sz="1200" b="1">
              <a:solidFill>
                <a:schemeClr val="tx1"/>
              </a:solidFill>
              <a:latin typeface="Times New Roman" panose="02020603050405020304"/>
              <a:ea typeface="Calibri" panose="020F050202020403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6. День зимующих птиц.</a:t>
            </a:r>
            <a:endParaRPr lang="en-US" altLang="en-US" sz="1200">
              <a:solidFill>
                <a:schemeClr val="accent1">
                  <a:lumMod val="75000"/>
                </a:schemeClr>
              </a:solidFill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7.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Мариинская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система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это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крупнейший</a:t>
            </a:r>
            <a:r>
              <a:rPr lang="ru-RU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искусственный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водный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путь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России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XIX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века</a:t>
            </a:r>
            <a:r>
              <a:rPr lang="ru-RU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en-US" sz="1200" b="1">
              <a:solidFill>
                <a:schemeClr val="tx1"/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+mn-e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8. </a:t>
            </a:r>
            <a:r>
              <a:rPr lang="en-US" altLang="en-US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Встреча</a:t>
            </a:r>
            <a:r>
              <a:rPr lang="en-US" altLang="ru-RU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с</a:t>
            </a:r>
            <a:r>
              <a:rPr lang="en-US" altLang="ru-RU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участником</a:t>
            </a:r>
            <a:r>
              <a:rPr lang="en-US" altLang="ru-RU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СВО</a:t>
            </a:r>
            <a:r>
              <a:rPr lang="en-US" altLang="ru-RU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ru-RU" altLang="en-US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Е.А.</a:t>
            </a:r>
            <a:r>
              <a:rPr lang="en-US" altLang="ru-RU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ru-RU" altLang="en-US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Пустошкиным</a:t>
            </a:r>
            <a:r>
              <a:rPr lang="en-US" altLang="ru-RU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«Герой</a:t>
            </a:r>
            <a:r>
              <a:rPr lang="en-US" altLang="ru-RU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современной</a:t>
            </a:r>
            <a:r>
              <a:rPr lang="en-US" altLang="ru-RU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войны»</a:t>
            </a:r>
            <a:endParaRPr lang="ru-RU" sz="12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9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Быть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здоровым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я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хочу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-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пусть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меня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научат</a:t>
            </a:r>
            <a:r>
              <a:rPr lang="ru-RU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.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10. Задания, которые заставят вас думать.</a:t>
            </a:r>
            <a:endParaRPr sz="1200" b="1" dirty="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6" name="Google Shape;78;p13"/>
          <p:cNvSpPr/>
          <p:nvPr/>
        </p:nvSpPr>
        <p:spPr>
          <a:xfrm>
            <a:off x="90805" y="4075430"/>
            <a:ext cx="7387590" cy="3368040"/>
          </a:xfrm>
          <a:prstGeom prst="rect">
            <a:avLst/>
          </a:prstGeom>
          <a:solidFill>
            <a:srgbClr val="AE5E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altLang="en-US" dirty="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️</a:t>
            </a:r>
          </a:p>
        </p:txBody>
      </p:sp>
      <p:pic>
        <p:nvPicPr>
          <p:cNvPr id="5" name="Изображение 4"/>
          <p:cNvPicPr/>
          <p:nvPr/>
        </p:nvPicPr>
        <p:blipFill>
          <a:blip r:embed="rId4"/>
          <a:stretch>
            <a:fillRect/>
          </a:stretch>
        </p:blipFill>
        <p:spPr>
          <a:xfrm>
            <a:off x="273050" y="1362710"/>
            <a:ext cx="6927850" cy="2579370"/>
          </a:xfrm>
          <a:prstGeom prst="rect">
            <a:avLst/>
          </a:prstGeom>
        </p:spPr>
      </p:pic>
      <p:pic>
        <p:nvPicPr>
          <p:cNvPr id="10" name="Изображение 9" descr="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" y="4076065"/>
            <a:ext cx="6679565" cy="33674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C52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6</a:t>
            </a:r>
          </a:p>
        </p:txBody>
      </p:sp>
      <p:sp>
        <p:nvSpPr>
          <p:cNvPr id="203" name="Google Shape;203;p18"/>
          <p:cNvSpPr txBox="1"/>
          <p:nvPr/>
        </p:nvSpPr>
        <p:spPr>
          <a:xfrm>
            <a:off x="2700020" y="379095"/>
            <a:ext cx="329184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</a:p>
        </p:txBody>
      </p:sp>
      <p:sp>
        <p:nvSpPr>
          <p:cNvPr id="205" name="Google Shape;205;p18"/>
          <p:cNvSpPr txBox="1"/>
          <p:nvPr/>
        </p:nvSpPr>
        <p:spPr>
          <a:xfrm>
            <a:off x="360000" y="628150"/>
            <a:ext cx="6840000" cy="70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>
                <a:ln>
                  <a:solidFill>
                    <a:sysClr val="windowText" lastClr="000000"/>
                  </a:solidFill>
                </a:ln>
                <a:solidFill>
                  <a:srgbClr val="AE5EC2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</a:p>
        </p:txBody>
      </p:sp>
      <p:cxnSp>
        <p:nvCxnSpPr>
          <p:cNvPr id="206" name="Google Shape;206;p18"/>
          <p:cNvCxnSpPr/>
          <p:nvPr/>
        </p:nvCxnSpPr>
        <p:spPr>
          <a:xfrm>
            <a:off x="360525" y="140580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9684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18"/>
          <p:cNvSpPr txBox="1"/>
          <p:nvPr/>
        </p:nvSpPr>
        <p:spPr>
          <a:xfrm>
            <a:off x="355250" y="1519550"/>
            <a:ext cx="6840000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Задания</a:t>
            </a:r>
            <a:r>
              <a:rPr lang="en-US" alt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, </a:t>
            </a: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которые</a:t>
            </a:r>
            <a:r>
              <a:rPr lang="en-US" alt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заставят</a:t>
            </a:r>
            <a:r>
              <a:rPr lang="en-US" alt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вас</a:t>
            </a:r>
            <a:r>
              <a:rPr lang="en-US" alt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думать</a:t>
            </a:r>
            <a:endParaRPr sz="29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3"/>
          <a:stretch>
            <a:fillRect/>
          </a:stretch>
        </p:blipFill>
        <p:spPr>
          <a:xfrm>
            <a:off x="158750" y="1965325"/>
            <a:ext cx="7244080" cy="85813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360680" y="455295"/>
            <a:ext cx="6839585" cy="182245"/>
          </a:xfrm>
          <a:prstGeom prst="rect">
            <a:avLst/>
          </a:prstGeom>
          <a:solidFill>
            <a:srgbClr val="AE5EC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445725" y="469755"/>
            <a:ext cx="20742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6</a:t>
            </a:r>
          </a:p>
        </p:txBody>
      </p:sp>
      <p:sp>
        <p:nvSpPr>
          <p:cNvPr id="120" name="Google Shape;120;p15"/>
          <p:cNvSpPr txBox="1"/>
          <p:nvPr/>
        </p:nvSpPr>
        <p:spPr>
          <a:xfrm>
            <a:off x="2700020" y="473710"/>
            <a:ext cx="3531870" cy="13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</a:p>
        </p:txBody>
      </p:sp>
      <p:sp>
        <p:nvSpPr>
          <p:cNvPr id="122" name="Google Shape;122;p15"/>
          <p:cNvSpPr txBox="1"/>
          <p:nvPr/>
        </p:nvSpPr>
        <p:spPr>
          <a:xfrm>
            <a:off x="445725" y="683395"/>
            <a:ext cx="6840000" cy="67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ln>
                  <a:solidFill>
                    <a:sysClr val="windowText" lastClr="000000"/>
                  </a:solidFill>
                </a:ln>
                <a:solidFill>
                  <a:srgbClr val="C525D3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</a:p>
        </p:txBody>
      </p:sp>
      <p:cxnSp>
        <p:nvCxnSpPr>
          <p:cNvPr id="123" name="Google Shape;123;p15"/>
          <p:cNvCxnSpPr/>
          <p:nvPr/>
        </p:nvCxnSpPr>
        <p:spPr>
          <a:xfrm>
            <a:off x="360525" y="1405800"/>
            <a:ext cx="6831000" cy="0"/>
          </a:xfrm>
          <a:prstGeom prst="straightConnector1">
            <a:avLst/>
          </a:prstGeom>
          <a:noFill/>
          <a:ln w="9525" cap="flat" cmpd="sng">
            <a:solidFill>
              <a:srgbClr val="7E60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24;p15"/>
          <p:cNvSpPr txBox="1"/>
          <p:nvPr/>
        </p:nvSpPr>
        <p:spPr>
          <a:xfrm>
            <a:off x="360965" y="1381755"/>
            <a:ext cx="6840000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ИСТОРИЧЕСКАЯ СТРАНИЦА</a:t>
            </a:r>
          </a:p>
        </p:txBody>
      </p:sp>
      <p:sp>
        <p:nvSpPr>
          <p:cNvPr id="5" name="Google Shape;135;p15"/>
          <p:cNvSpPr/>
          <p:nvPr/>
        </p:nvSpPr>
        <p:spPr>
          <a:xfrm>
            <a:off x="4106545" y="3670935"/>
            <a:ext cx="3377565" cy="697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35;p15"/>
          <p:cNvSpPr/>
          <p:nvPr/>
        </p:nvSpPr>
        <p:spPr>
          <a:xfrm>
            <a:off x="119380" y="6827520"/>
            <a:ext cx="3660775" cy="38188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107180" y="3670300"/>
            <a:ext cx="3415665" cy="1341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</a:t>
            </a:r>
            <a:r>
              <a:rPr lang="en-US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r>
              <a:rPr lang="en-US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</a:t>
            </a:r>
            <a:r>
              <a:rPr lang="en-US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Илии</a:t>
            </a:r>
            <a:r>
              <a:rPr lang="en-US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Муромца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былинного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Ильи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Муромца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Преподобный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Илия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Муромец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Печерский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прозвищу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Чоботок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уроженцем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Мурома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предание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сравнило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знаменитым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богатырём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Ильей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Муромцем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пелись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былины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4107180" y="6926580"/>
            <a:ext cx="3336925" cy="1217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печати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1703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«Ведомости»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тиражом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экземпляров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редактором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открывались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посетителям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предоставляли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сладости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информировать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129540" y="9110980"/>
            <a:ext cx="3650615" cy="1346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полного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освобождения</a:t>
            </a:r>
            <a:r>
              <a:rPr lang="en-US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1944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войска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сняли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длившуюся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900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1995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напоминает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стойкости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5252085" y="9986645"/>
            <a:ext cx="2033905" cy="568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ru-RU" sz="1000">
              <a:solidFill>
                <a:schemeClr val="tx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rgbClr val="AE5EC2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</a:rPr>
              <a:t>автор статьи Борданов Владислав</a:t>
            </a: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1772285" y="6320790"/>
            <a:ext cx="1882775" cy="728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rgbClr val="AE5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информации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rgbClr val="AE5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Пестрова Елизавета</a:t>
            </a:r>
            <a:r>
              <a:rPr lang="ru-RU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591945" y="1819910"/>
            <a:ext cx="2608580" cy="265684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</a:rPr>
              <a:t>25 </a:t>
            </a:r>
            <a:r>
              <a:rPr lang="en-US" altLang="zh-CN" sz="1000" b="1" dirty="0" err="1">
                <a:solidFill>
                  <a:srgbClr val="FF0000"/>
                </a:solidFill>
              </a:rPr>
              <a:t>января</a:t>
            </a:r>
            <a:r>
              <a:rPr lang="en-US" altLang="zh-CN" sz="1000" b="1" dirty="0">
                <a:solidFill>
                  <a:srgbClr val="FF0000"/>
                </a:solidFill>
              </a:rPr>
              <a:t> </a:t>
            </a:r>
            <a:r>
              <a:rPr lang="en-US" altLang="zh-CN" sz="1000" b="1" dirty="0" err="1">
                <a:solidFill>
                  <a:srgbClr val="FF0000"/>
                </a:solidFill>
              </a:rPr>
              <a:t>выделяется</a:t>
            </a:r>
            <a:r>
              <a:rPr lang="en-US" altLang="zh-CN" sz="1000" b="1" dirty="0">
                <a:solidFill>
                  <a:srgbClr val="FF0000"/>
                </a:solidFill>
              </a:rPr>
              <a:t> </a:t>
            </a:r>
            <a:r>
              <a:rPr lang="en-US" altLang="zh-CN" sz="1000" b="1" dirty="0" err="1">
                <a:solidFill>
                  <a:srgbClr val="FF0000"/>
                </a:solidFill>
              </a:rPr>
              <a:t>среди</a:t>
            </a:r>
            <a:r>
              <a:rPr lang="en-US" altLang="zh-CN" sz="1000" b="1" dirty="0">
                <a:solidFill>
                  <a:srgbClr val="FF0000"/>
                </a:solidFill>
              </a:rPr>
              <a:t> </a:t>
            </a:r>
            <a:r>
              <a:rPr lang="en-US" altLang="zh-CN" sz="1000" b="1" dirty="0" err="1">
                <a:solidFill>
                  <a:srgbClr val="FF0000"/>
                </a:solidFill>
              </a:rPr>
              <a:t>большого</a:t>
            </a:r>
            <a:r>
              <a:rPr lang="en-US" altLang="zh-CN" sz="1000" b="1" dirty="0">
                <a:solidFill>
                  <a:srgbClr val="FF0000"/>
                </a:solidFill>
              </a:rPr>
              <a:t> </a:t>
            </a:r>
            <a:r>
              <a:rPr lang="en-US" altLang="zh-CN" sz="1000" b="1" dirty="0" err="1">
                <a:solidFill>
                  <a:srgbClr val="FF0000"/>
                </a:solidFill>
              </a:rPr>
              <a:t>количества</a:t>
            </a:r>
            <a:r>
              <a:rPr lang="en-US" altLang="zh-CN" sz="1000" b="1" dirty="0">
                <a:solidFill>
                  <a:srgbClr val="FF0000"/>
                </a:solidFill>
              </a:rPr>
              <a:t> </a:t>
            </a:r>
            <a:r>
              <a:rPr lang="en-US" altLang="zh-CN" sz="1000" b="1" dirty="0" err="1">
                <a:solidFill>
                  <a:srgbClr val="FF0000"/>
                </a:solidFill>
              </a:rPr>
              <a:t>праздников</a:t>
            </a:r>
            <a:r>
              <a:rPr lang="en-US" altLang="zh-CN" sz="1000" b="1" dirty="0">
                <a:solidFill>
                  <a:srgbClr val="FF0000"/>
                </a:solidFill>
              </a:rPr>
              <a:t>.</a:t>
            </a:r>
            <a:r>
              <a:rPr lang="en-US" altLang="zh-CN" sz="1000" dirty="0"/>
              <a:t> </a:t>
            </a:r>
            <a:endParaRPr lang="ru-RU" altLang="zh-CN" sz="1000" dirty="0" smtClean="0"/>
          </a:p>
          <a:p>
            <a:r>
              <a:rPr lang="en-US" altLang="zh-CN" sz="1000" dirty="0" smtClean="0"/>
              <a:t>И </a:t>
            </a:r>
            <a:r>
              <a:rPr lang="en-US" altLang="zh-CN" sz="1000" dirty="0" err="1"/>
              <a:t>это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неслучайно</a:t>
            </a:r>
            <a:r>
              <a:rPr lang="en-US" altLang="zh-CN" sz="1000" dirty="0"/>
              <a:t>: в </a:t>
            </a:r>
            <a:r>
              <a:rPr lang="en-US" altLang="zh-CN" sz="1000" dirty="0" err="1"/>
              <a:t>этот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день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собираются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вместе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все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Татьяны</a:t>
            </a:r>
            <a:r>
              <a:rPr lang="en-US" altLang="zh-CN" sz="1000" dirty="0"/>
              <a:t> и </a:t>
            </a:r>
            <a:r>
              <a:rPr lang="en-US" altLang="zh-CN" sz="1000" dirty="0" err="1"/>
              <a:t>все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студенты</a:t>
            </a:r>
            <a:r>
              <a:rPr lang="en-US" altLang="zh-CN" sz="1000" dirty="0"/>
              <a:t>, </a:t>
            </a:r>
            <a:r>
              <a:rPr lang="en-US" altLang="zh-CN" sz="1000" dirty="0" err="1"/>
              <a:t>отмечая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Татьянин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день</a:t>
            </a:r>
            <a:r>
              <a:rPr lang="en-US" altLang="zh-CN" sz="1000" dirty="0"/>
              <a:t>, </a:t>
            </a:r>
            <a:r>
              <a:rPr lang="en-US" altLang="zh-CN" sz="1000" dirty="0" err="1"/>
              <a:t>или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День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студента</a:t>
            </a:r>
            <a:r>
              <a:rPr lang="en-US" altLang="zh-CN" sz="1000" dirty="0"/>
              <a:t>. </a:t>
            </a:r>
            <a:r>
              <a:rPr lang="en-US" altLang="zh-CN" sz="1000" dirty="0" err="1"/>
              <a:t>История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этого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дня</a:t>
            </a:r>
            <a:r>
              <a:rPr lang="en-US" altLang="zh-CN" sz="1000" dirty="0"/>
              <a:t> в </a:t>
            </a:r>
            <a:r>
              <a:rPr lang="en-US" altLang="zh-CN" sz="1000" dirty="0" err="1"/>
              <a:t>России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началась</a:t>
            </a:r>
            <a:r>
              <a:rPr lang="en-US" altLang="zh-CN" sz="1000" dirty="0"/>
              <a:t> в XVIII </a:t>
            </a:r>
            <a:r>
              <a:rPr lang="en-US" altLang="zh-CN" sz="1000" dirty="0" err="1"/>
              <a:t>веке</a:t>
            </a:r>
            <a:r>
              <a:rPr lang="en-US" altLang="zh-CN" sz="1000" dirty="0"/>
              <a:t>. 25 (12) </a:t>
            </a:r>
            <a:r>
              <a:rPr lang="en-US" altLang="zh-CN" sz="1000" dirty="0" err="1"/>
              <a:t>января</a:t>
            </a:r>
            <a:r>
              <a:rPr lang="en-US" altLang="zh-CN" sz="1000" dirty="0"/>
              <a:t> 1755 </a:t>
            </a:r>
            <a:r>
              <a:rPr lang="en-US" altLang="zh-CN" sz="1000" dirty="0" err="1"/>
              <a:t>года</a:t>
            </a:r>
            <a:r>
              <a:rPr lang="en-US" altLang="zh-CN" sz="1000" dirty="0"/>
              <a:t>, в </a:t>
            </a:r>
            <a:r>
              <a:rPr lang="en-US" altLang="zh-CN" sz="1000" dirty="0" err="1"/>
              <a:t>день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памяти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святой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Татьяны</a:t>
            </a:r>
            <a:r>
              <a:rPr lang="en-US" altLang="zh-CN" sz="1000" dirty="0"/>
              <a:t>, </a:t>
            </a:r>
            <a:r>
              <a:rPr lang="en-US" altLang="zh-CN" sz="1000" dirty="0" err="1"/>
              <a:t>императрица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Елизавета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Петровна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подписала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указ</a:t>
            </a:r>
            <a:r>
              <a:rPr lang="en-US" altLang="zh-CN" sz="1000" dirty="0"/>
              <a:t>, </a:t>
            </a:r>
            <a:r>
              <a:rPr lang="en-US" altLang="zh-CN" sz="1000" dirty="0" err="1"/>
              <a:t>представленный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графом</a:t>
            </a:r>
            <a:r>
              <a:rPr lang="en-US" altLang="zh-CN" sz="1000" dirty="0"/>
              <a:t> И. И. </a:t>
            </a:r>
            <a:r>
              <a:rPr lang="en-US" altLang="zh-CN" sz="1000" dirty="0" err="1"/>
              <a:t>Шуваловым</a:t>
            </a:r>
            <a:r>
              <a:rPr lang="en-US" altLang="zh-CN" sz="1000" dirty="0"/>
              <a:t>, </a:t>
            </a:r>
            <a:r>
              <a:rPr lang="en-US" altLang="zh-CN" sz="1000" dirty="0" err="1"/>
              <a:t>об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учреждении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Московского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университета</a:t>
            </a:r>
            <a:r>
              <a:rPr lang="en-US" altLang="zh-CN" sz="1000" dirty="0"/>
              <a:t>. </a:t>
            </a:r>
            <a:r>
              <a:rPr lang="en-US" altLang="zh-CN" sz="1000" dirty="0" err="1"/>
              <a:t>Во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имя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Татьяны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был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освящен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храм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при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университете</a:t>
            </a:r>
            <a:r>
              <a:rPr lang="en-US" altLang="zh-CN" sz="1000" dirty="0"/>
              <a:t>. </a:t>
            </a:r>
            <a:r>
              <a:rPr lang="en-US" altLang="zh-CN" sz="1000" dirty="0" err="1"/>
              <a:t>Празднование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Татьяниного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дня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условно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состояло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из</a:t>
            </a:r>
            <a:r>
              <a:rPr lang="en-US" altLang="zh-CN" sz="1000" dirty="0"/>
              <a:t> </a:t>
            </a:r>
            <a:r>
              <a:rPr lang="en-US" altLang="zh-CN" sz="1000" dirty="0" err="1"/>
              <a:t>двух</a:t>
            </a:r>
            <a:r>
              <a:rPr lang="en-US" altLang="zh-CN" sz="1000" dirty="0"/>
              <a:t> </a:t>
            </a:r>
            <a:r>
              <a:rPr lang="en-US" altLang="zh-CN" sz="1000" dirty="0" err="1"/>
              <a:t>частей</a:t>
            </a:r>
            <a:r>
              <a:rPr lang="en-US" altLang="zh-CN" sz="1000" dirty="0"/>
              <a:t>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29540" y="4385310"/>
            <a:ext cx="3768725" cy="124650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1000"/>
              <a:t>Первая представляла собой официальную церемонию с обязательным присутствием на ней уважаемых профессоров и почетных членов администрации университета, студентов и выпускников вуза, которые приезжали со всех концов России. После молебна, академического доклада и выступления ректора все присутствующие вставали и пели гимн, а затем шли в город, где начинался настоящий карнавал. Изначально Татьянин день считался официальным университетским праздником, но постепенно он стал популярным у всех учащихся, и примерно во второй половине XIX века его отмечала уже вся студенческая братия. Татьянин день стал по-настоящему днем всех студентов. </a:t>
            </a:r>
          </a:p>
        </p:txBody>
      </p:sp>
      <p:pic>
        <p:nvPicPr>
          <p:cNvPr id="11" name="Рисунок 1" descr="Screenshot_5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6545" y="1924685"/>
            <a:ext cx="3377565" cy="1745615"/>
          </a:xfrm>
          <a:prstGeom prst="rect">
            <a:avLst/>
          </a:prstGeom>
        </p:spPr>
      </p:pic>
      <p:pic>
        <p:nvPicPr>
          <p:cNvPr id="19" name="Рисунок 2" descr="Screenshot_5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7180" y="5015230"/>
            <a:ext cx="3376930" cy="1907540"/>
          </a:xfrm>
          <a:prstGeom prst="rect">
            <a:avLst/>
          </a:prstGeom>
        </p:spPr>
      </p:pic>
      <p:pic>
        <p:nvPicPr>
          <p:cNvPr id="20" name="Рисунок 5" descr="Screenshot_6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7520" y="8820785"/>
            <a:ext cx="2998470" cy="1415415"/>
          </a:xfrm>
          <a:prstGeom prst="rect">
            <a:avLst/>
          </a:prstGeom>
        </p:spPr>
      </p:pic>
      <p:pic>
        <p:nvPicPr>
          <p:cNvPr id="21" name="Рисунок 4" descr="Screenshot_6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10" y="6854190"/>
            <a:ext cx="3674745" cy="22567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2019101"/>
            <a:ext cx="1462405" cy="21776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/>
          <p:nvPr/>
        </p:nvSpPr>
        <p:spPr>
          <a:xfrm>
            <a:off x="360045" y="360045"/>
            <a:ext cx="6840220" cy="157480"/>
          </a:xfrm>
          <a:prstGeom prst="rect">
            <a:avLst/>
          </a:prstGeom>
          <a:solidFill>
            <a:srgbClr val="C52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449535" y="378950"/>
            <a:ext cx="20742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6</a:t>
            </a:r>
          </a:p>
        </p:txBody>
      </p:sp>
      <p:sp>
        <p:nvSpPr>
          <p:cNvPr id="90" name="Google Shape;90;p14"/>
          <p:cNvSpPr txBox="1"/>
          <p:nvPr/>
        </p:nvSpPr>
        <p:spPr>
          <a:xfrm>
            <a:off x="2700020" y="379095"/>
            <a:ext cx="2931795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</a:p>
        </p:txBody>
      </p:sp>
      <p:sp>
        <p:nvSpPr>
          <p:cNvPr id="92" name="Google Shape;92;p14"/>
          <p:cNvSpPr txBox="1"/>
          <p:nvPr/>
        </p:nvSpPr>
        <p:spPr>
          <a:xfrm>
            <a:off x="345395" y="638310"/>
            <a:ext cx="6840000" cy="615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n>
                  <a:solidFill>
                    <a:sysClr val="windowText" lastClr="000000"/>
                  </a:solidFill>
                </a:ln>
                <a:solidFill>
                  <a:srgbClr val="AE5EC2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</a:p>
        </p:txBody>
      </p:sp>
      <p:cxnSp>
        <p:nvCxnSpPr>
          <p:cNvPr id="93" name="Google Shape;93;p14"/>
          <p:cNvCxnSpPr/>
          <p:nvPr/>
        </p:nvCxnSpPr>
        <p:spPr>
          <a:xfrm>
            <a:off x="354810" y="1227365"/>
            <a:ext cx="6819900" cy="0"/>
          </a:xfrm>
          <a:prstGeom prst="straightConnector1">
            <a:avLst/>
          </a:prstGeom>
          <a:noFill/>
          <a:ln w="9525" cap="flat" cmpd="sng">
            <a:solidFill>
              <a:srgbClr val="7E60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Google Shape;94;p14"/>
          <p:cNvSpPr txBox="1"/>
          <p:nvPr/>
        </p:nvSpPr>
        <p:spPr>
          <a:xfrm>
            <a:off x="354965" y="1253490"/>
            <a:ext cx="6757670" cy="59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27 </a:t>
            </a:r>
            <a:r>
              <a:rPr lang="en-US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января</a:t>
            </a: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ru-RU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2026 года </a:t>
            </a: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82-</a:t>
            </a:r>
            <a:r>
              <a:rPr lang="en-US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я</a:t>
            </a: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годовщина</a:t>
            </a: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с</a:t>
            </a: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момента</a:t>
            </a: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полного</a:t>
            </a: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освобождения</a:t>
            </a: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</a:t>
            </a:r>
            <a:r>
              <a:rPr lang="en-US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города</a:t>
            </a:r>
            <a:r>
              <a:rPr lang="en-US" alt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-</a:t>
            </a:r>
            <a:r>
              <a:rPr lang="en-US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героя</a:t>
            </a:r>
            <a:r>
              <a:rPr lang="ru-RU" altLang="en-US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Vidaloka" panose="02000504000000020004"/>
              </a:rPr>
              <a:t> Ленинграда от блокады.</a:t>
            </a:r>
          </a:p>
        </p:txBody>
      </p:sp>
      <p:sp>
        <p:nvSpPr>
          <p:cNvPr id="152" name="Google Shape;152;p16"/>
          <p:cNvSpPr/>
          <p:nvPr/>
        </p:nvSpPr>
        <p:spPr>
          <a:xfrm>
            <a:off x="3944620" y="1844040"/>
            <a:ext cx="3469640" cy="8657590"/>
          </a:xfrm>
          <a:prstGeom prst="rect">
            <a:avLst/>
          </a:prstGeom>
          <a:solidFill>
            <a:srgbClr val="52B5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6;p14"/>
          <p:cNvSpPr txBox="1"/>
          <p:nvPr/>
        </p:nvSpPr>
        <p:spPr>
          <a:xfrm>
            <a:off x="4064000" y="7620635"/>
            <a:ext cx="323088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bg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информации Красоцкий Руслан</a:t>
            </a:r>
          </a:p>
        </p:txBody>
      </p:sp>
      <p:sp>
        <p:nvSpPr>
          <p:cNvPr id="21" name="Google Shape;106;p14"/>
          <p:cNvSpPr txBox="1"/>
          <p:nvPr/>
        </p:nvSpPr>
        <p:spPr>
          <a:xfrm>
            <a:off x="622300" y="5687060"/>
            <a:ext cx="323088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информации Крисанов Илья</a:t>
            </a:r>
          </a:p>
        </p:txBody>
      </p:sp>
      <p:sp>
        <p:nvSpPr>
          <p:cNvPr id="26" name="Google Shape;106;p14"/>
          <p:cNvSpPr txBox="1"/>
          <p:nvPr/>
        </p:nvSpPr>
        <p:spPr>
          <a:xfrm>
            <a:off x="4064000" y="10206990"/>
            <a:ext cx="323088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bg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автор информации Голубев Евгений</a:t>
            </a:r>
          </a:p>
        </p:txBody>
      </p:sp>
      <p:sp>
        <p:nvSpPr>
          <p:cNvPr id="27" name="Google Shape;106;p14"/>
          <p:cNvSpPr txBox="1"/>
          <p:nvPr/>
        </p:nvSpPr>
        <p:spPr>
          <a:xfrm>
            <a:off x="4182745" y="7865110"/>
            <a:ext cx="323088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tx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Пискарёвское мемориальное кладбище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27" y="8073753"/>
            <a:ext cx="3132455" cy="2037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8" y="5941967"/>
            <a:ext cx="3687992" cy="1964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8011069"/>
            <a:ext cx="3649980" cy="2516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712412"/>
            <a:ext cx="3221990" cy="29366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0" y="1839476"/>
            <a:ext cx="3486785" cy="37953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10" y="2096770"/>
            <a:ext cx="3209332" cy="2406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C52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  <a:highlight>
                <a:srgbClr val="800000"/>
              </a:highlight>
            </a:endParaRPr>
          </a:p>
        </p:txBody>
      </p:sp>
      <p:sp>
        <p:nvSpPr>
          <p:cNvPr id="143" name="Google Shape;143;p16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6</a:t>
            </a:r>
          </a:p>
        </p:txBody>
      </p:sp>
      <p:sp>
        <p:nvSpPr>
          <p:cNvPr id="144" name="Google Shape;144;p16"/>
          <p:cNvSpPr txBox="1"/>
          <p:nvPr/>
        </p:nvSpPr>
        <p:spPr>
          <a:xfrm>
            <a:off x="2700020" y="379095"/>
            <a:ext cx="3443605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</a:t>
            </a:r>
          </a:p>
        </p:txBody>
      </p:sp>
      <p:sp>
        <p:nvSpPr>
          <p:cNvPr id="146" name="Google Shape;146;p16"/>
          <p:cNvSpPr txBox="1"/>
          <p:nvPr/>
        </p:nvSpPr>
        <p:spPr>
          <a:xfrm>
            <a:off x="360000" y="628150"/>
            <a:ext cx="6840000" cy="7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700">
                <a:ln>
                  <a:solidFill>
                    <a:sysClr val="windowText" lastClr="000000"/>
                  </a:solidFill>
                </a:ln>
                <a:solidFill>
                  <a:srgbClr val="AE5EC2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</a:p>
        </p:txBody>
      </p:sp>
      <p:cxnSp>
        <p:nvCxnSpPr>
          <p:cNvPr id="147" name="Google Shape;147;p16"/>
          <p:cNvCxnSpPr/>
          <p:nvPr/>
        </p:nvCxnSpPr>
        <p:spPr>
          <a:xfrm>
            <a:off x="360525" y="140580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6072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16"/>
          <p:cNvSpPr txBox="1"/>
          <p:nvPr/>
        </p:nvSpPr>
        <p:spPr>
          <a:xfrm>
            <a:off x="151130" y="1500505"/>
            <a:ext cx="7322185" cy="3073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charset="0"/>
                <a:ea typeface="Vidaloka" panose="02000504000000020004"/>
                <a:cs typeface="Arial Narrow" panose="020B0606020202030204" charset="0"/>
                <a:sym typeface="Vidaloka" panose="02000504000000020004"/>
              </a:rPr>
              <a:t>Страны</a:t>
            </a:r>
            <a:r>
              <a:rPr lang="en-US" altLang="ru-RU" sz="2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charset="0"/>
                <a:ea typeface="Vidaloka" panose="02000504000000020004"/>
                <a:cs typeface="Arial Narrow" panose="020B0606020202030204" charset="0"/>
                <a:sym typeface="Vidaloka" panose="02000504000000020004"/>
              </a:rPr>
              <a:t> </a:t>
            </a:r>
            <a:r>
              <a:rPr lang="en-US" altLang="en-US" sz="2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charset="0"/>
                <a:ea typeface="Vidaloka" panose="02000504000000020004"/>
                <a:cs typeface="Arial Narrow" panose="020B0606020202030204" charset="0"/>
                <a:sym typeface="Vidaloka" panose="02000504000000020004"/>
              </a:rPr>
              <a:t>мира</a:t>
            </a:r>
            <a:r>
              <a:rPr lang="en-US" altLang="ru-RU" sz="2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charset="0"/>
                <a:ea typeface="Vidaloka" panose="02000504000000020004"/>
                <a:cs typeface="Arial Narrow" panose="020B0606020202030204" charset="0"/>
                <a:sym typeface="Vidaloka" panose="02000504000000020004"/>
              </a:rPr>
              <a:t>: </a:t>
            </a:r>
            <a:r>
              <a:rPr lang="en-US" altLang="en-US" sz="2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charset="0"/>
                <a:ea typeface="Vidaloka" panose="02000504000000020004"/>
                <a:cs typeface="Arial Narrow" panose="020B0606020202030204" charset="0"/>
                <a:sym typeface="Vidaloka" panose="02000504000000020004"/>
              </a:rPr>
              <a:t>интересные</a:t>
            </a:r>
            <a:r>
              <a:rPr lang="en-US" altLang="ru-RU" sz="2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charset="0"/>
                <a:ea typeface="Vidaloka" panose="02000504000000020004"/>
                <a:cs typeface="Arial Narrow" panose="020B0606020202030204" charset="0"/>
                <a:sym typeface="Vidaloka" panose="02000504000000020004"/>
              </a:rPr>
              <a:t> </a:t>
            </a:r>
            <a:r>
              <a:rPr lang="en-US" altLang="en-US" sz="2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charset="0"/>
                <a:ea typeface="Vidaloka" panose="02000504000000020004"/>
                <a:cs typeface="Arial Narrow" panose="020B0606020202030204" charset="0"/>
                <a:sym typeface="Vidaloka" panose="02000504000000020004"/>
              </a:rPr>
              <a:t>факт</a:t>
            </a:r>
            <a:r>
              <a:rPr lang="ru-RU" altLang="en-US" sz="2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charset="0"/>
                <a:ea typeface="Vidaloka" panose="02000504000000020004"/>
                <a:cs typeface="Arial Narrow" panose="020B0606020202030204" charset="0"/>
                <a:sym typeface="Vidaloka" panose="02000504000000020004"/>
              </a:rPr>
              <a:t>ы- МОНГОЛИЯ</a:t>
            </a:r>
            <a:r>
              <a:rPr lang="ru-RU" sz="20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charset="0"/>
                <a:ea typeface="Vidaloka" panose="02000504000000020004"/>
                <a:cs typeface="Arial Narrow" panose="020B0606020202030204" charset="0"/>
                <a:sym typeface="Vidaloka" panose="02000504000000020004"/>
              </a:rPr>
              <a:t> </a:t>
            </a:r>
          </a:p>
        </p:txBody>
      </p:sp>
      <p:sp>
        <p:nvSpPr>
          <p:cNvPr id="152" name="Google Shape;152;p16"/>
          <p:cNvSpPr/>
          <p:nvPr/>
        </p:nvSpPr>
        <p:spPr>
          <a:xfrm>
            <a:off x="300990" y="3836035"/>
            <a:ext cx="7113905" cy="43014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6"/>
          <p:cNvSpPr txBox="1"/>
          <p:nvPr/>
        </p:nvSpPr>
        <p:spPr>
          <a:xfrm>
            <a:off x="5148700" y="10103400"/>
            <a:ext cx="19488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Aliquip ex ea commodo consequat.</a:t>
            </a:r>
            <a:endParaRPr sz="900">
              <a:solidFill>
                <a:schemeClr val="lt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00990" y="1847850"/>
            <a:ext cx="6840855" cy="19304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pPr marL="0" indent="0" algn="ctr">
              <a:spcBef>
                <a:spcPct val="0"/>
              </a:spcBef>
            </a:pPr>
            <a:r>
              <a:rPr lang="en-US" altLang="en-US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Монголия</a:t>
            </a:r>
            <a:r>
              <a:rPr lang="en-US" altLang="ru-RU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: </a:t>
            </a:r>
            <a:r>
              <a:rPr lang="en-US" altLang="en-US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страна</a:t>
            </a:r>
            <a:r>
              <a:rPr lang="en-US" altLang="ru-RU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 </a:t>
            </a:r>
            <a:r>
              <a:rPr lang="en-US" altLang="en-US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ветра</a:t>
            </a:r>
            <a:r>
              <a:rPr lang="en-US" altLang="ru-RU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, </a:t>
            </a:r>
            <a:r>
              <a:rPr lang="en-US" altLang="en-US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степей</a:t>
            </a:r>
            <a:r>
              <a:rPr lang="en-US" altLang="ru-RU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 </a:t>
            </a:r>
            <a:r>
              <a:rPr lang="en-US" altLang="en-US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и</a:t>
            </a:r>
            <a:r>
              <a:rPr lang="en-US" altLang="ru-RU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 </a:t>
            </a:r>
            <a:r>
              <a:rPr lang="en-US" altLang="en-US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великой</a:t>
            </a:r>
            <a:r>
              <a:rPr lang="en-US" altLang="ru-RU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 </a:t>
            </a:r>
            <a:r>
              <a:rPr lang="en-US" altLang="en-US" sz="1200" b="1" i="0">
                <a:solidFill>
                  <a:srgbClr val="FF0000"/>
                </a:solidFill>
                <a:latin typeface="+mj-lt"/>
                <a:ea typeface="Arial" panose="020B0604020202020204"/>
                <a:cs typeface="+mj-lt"/>
              </a:rPr>
              <a:t>истории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Монголия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-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это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государство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Центральной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Азии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расположенное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между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Россией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Китаем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Несмотря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огромную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территорию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население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страны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сравнительно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небольшое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Большую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часть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Монголии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занимают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бескрайние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степи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горные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районы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пустыня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Гоби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где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климат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отличается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резкими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перепадами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температур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: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летом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может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быть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очень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жарко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а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зимой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-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сурово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холодно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Одной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из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главных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особенностей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Монголии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является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кочевая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культура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Многие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жители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до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сих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пор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ведут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традиционный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образ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жизни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живут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юртах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занимаются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скотоводством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Основу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хозяйства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составляют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лошади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овцы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козы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верблюды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Лошадь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для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монголов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—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просто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животное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а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символ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свободы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важная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часть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национальной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культуры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Дети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раннего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возраста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умеют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ездить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верхом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участвуют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народных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праздниках</a:t>
            </a:r>
            <a:r>
              <a:rPr lang="en-US" altLang="ru-RU" sz="1200" i="0">
                <a:solidFill>
                  <a:srgbClr val="2C2D2E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00990" y="8137525"/>
            <a:ext cx="7113905" cy="24396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</a:pP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Монголия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имеет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богатую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значимую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историю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XIII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веке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Чингисхан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объединил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разрозненные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племена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создал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Монгольскую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империю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—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одну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из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крупнейших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истории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Она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оказала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огромное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влияние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торговли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культуры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связей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между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Востоком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Западом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Имя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Чингисхана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сегодня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занимает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особое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место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национальном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самосознании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страны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</a:p>
          <a:p>
            <a:pPr marL="0" indent="0" algn="l">
              <a:lnSpc>
                <a:spcPct val="100000"/>
              </a:lnSpc>
            </a:pPr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Столица</a:t>
            </a:r>
            <a:r>
              <a:rPr lang="en-US" altLang="ru-RU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Монголии</a:t>
            </a:r>
            <a:r>
              <a:rPr lang="en-US" altLang="ru-RU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— </a:t>
            </a:r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Улан</a:t>
            </a:r>
            <a:r>
              <a:rPr lang="en-US" altLang="ru-RU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Батор</a:t>
            </a:r>
            <a:r>
              <a:rPr lang="en-US" altLang="ru-RU" sz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Это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самый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крупный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город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страны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её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культурный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политический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экономический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центр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Здесь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можно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увидеть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современную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архитектуру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рядом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древними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буддийскими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монастырями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что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подчёркивает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сочетание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традиций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современности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0" indent="0" algn="l">
              <a:lnSpc>
                <a:spcPct val="100000"/>
              </a:lnSpc>
            </a:pP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Монголия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уникальная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страна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где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древняя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история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самобытная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культура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суровая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красивая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природа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создают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неповторимую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атмосферу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привлекают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интерес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людей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всего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мира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0" indent="0" algn="l">
              <a:lnSpc>
                <a:spcPct val="100000"/>
              </a:lnSpc>
            </a:pPr>
            <a:endParaRPr lang="en-US" altLang="ru-RU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l">
              <a:lnSpc>
                <a:spcPct val="100000"/>
              </a:lnSpc>
            </a:pPr>
            <a:r>
              <a:rPr lang="ru-RU" altLang="en-US" sz="18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</a:t>
            </a:r>
            <a:r>
              <a:rPr lang="ru-RU" altLang="en-US" sz="1800">
                <a:solidFill>
                  <a:srgbClr val="C06C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автор статьи: Виноградов Вячеслав</a:t>
            </a:r>
            <a:endParaRPr lang="en-US" altLang="ru-RU" sz="1800" i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</a:pPr>
            <a:endParaRPr lang="en-US" altLang="ru-RU" sz="1800" i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  <p:pic>
        <p:nvPicPr>
          <p:cNvPr id="1555976307" name="draw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3960495"/>
            <a:ext cx="4536440" cy="2441575"/>
          </a:xfrm>
          <a:prstGeom prst="rect">
            <a:avLst/>
          </a:prstGeom>
        </p:spPr>
      </p:pic>
      <p:pic>
        <p:nvPicPr>
          <p:cNvPr id="983049319" name="draw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020" y="5768340"/>
            <a:ext cx="4611370" cy="2320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C52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6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6</a:t>
            </a:r>
          </a:p>
        </p:txBody>
      </p:sp>
      <p:sp>
        <p:nvSpPr>
          <p:cNvPr id="144" name="Google Shape;144;p16"/>
          <p:cNvSpPr txBox="1"/>
          <p:nvPr/>
        </p:nvSpPr>
        <p:spPr>
          <a:xfrm>
            <a:off x="2700020" y="379095"/>
            <a:ext cx="3443605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</a:t>
            </a:r>
          </a:p>
        </p:txBody>
      </p:sp>
      <p:sp>
        <p:nvSpPr>
          <p:cNvPr id="146" name="Google Shape;146;p16"/>
          <p:cNvSpPr txBox="1"/>
          <p:nvPr/>
        </p:nvSpPr>
        <p:spPr>
          <a:xfrm>
            <a:off x="360000" y="628150"/>
            <a:ext cx="6840000" cy="7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700">
                <a:ln>
                  <a:solidFill>
                    <a:sysClr val="windowText" lastClr="000000"/>
                  </a:solidFill>
                </a:ln>
                <a:solidFill>
                  <a:srgbClr val="AE5EC2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</a:p>
        </p:txBody>
      </p:sp>
      <p:cxnSp>
        <p:nvCxnSpPr>
          <p:cNvPr id="147" name="Google Shape;147;p16"/>
          <p:cNvCxnSpPr/>
          <p:nvPr/>
        </p:nvCxnSpPr>
        <p:spPr>
          <a:xfrm>
            <a:off x="360525" y="1311185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6072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6"/>
          <p:cNvSpPr/>
          <p:nvPr/>
        </p:nvSpPr>
        <p:spPr>
          <a:xfrm>
            <a:off x="446405" y="4389755"/>
            <a:ext cx="6842760" cy="3861435"/>
          </a:xfrm>
          <a:prstGeom prst="rect">
            <a:avLst/>
          </a:prstGeom>
          <a:solidFill>
            <a:srgbClr val="FF1B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i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i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i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200" b="1" i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64490" y="1717040"/>
            <a:ext cx="6840855" cy="31369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l">
              <a:spcBef>
                <a:spcPct val="0"/>
              </a:spcBef>
            </a:pPr>
            <a:r>
              <a:rPr lang="ru-RU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День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воинской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славы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России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—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это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государственный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праздник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установленный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Федеральным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законом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№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32-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ФЗ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от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13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марта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1995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года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Эти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дни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приурочены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важнейшим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событиям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военной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истории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нашей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страны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являются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частью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национальной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памяти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россиян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spcBef>
                <a:spcPct val="0"/>
              </a:spcBef>
            </a:pP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Дни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воинской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славы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отмечают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победы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русского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оружия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героизм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солдат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офицеров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мужество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народа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борьбе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независимость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Родины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таким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датам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относятся</a:t>
            </a:r>
            <a:r>
              <a:rPr lang="ru-RU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также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spcBef>
                <a:spcPct val="0"/>
              </a:spcBef>
            </a:pP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Взятие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турецкой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крепости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Измаил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декабре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1790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года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стало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одним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из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ключевых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моментов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Русско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-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турецкой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войны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1787—1791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годов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Под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командованием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Александра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Васильевича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Суворова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русские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войска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провели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блестящую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операцию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штурмом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взяв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неприступную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крепость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Это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событие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вошло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историю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благодаря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своей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значимости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героизму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русских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солдат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</a:p>
          <a:p>
            <a:pPr marL="0" indent="0" algn="l">
              <a:spcBef>
                <a:spcPct val="0"/>
              </a:spcBef>
            </a:pP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Александр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Васильевич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Суворов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ru-RU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-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полководец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теоретик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военного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дела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реформатор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он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оставил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глубокий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след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военном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искусстве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Именно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Суворов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сформулировал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принципы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быстрого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маневра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решительности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смелых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решений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заложив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основы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победоносной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стратегии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будущих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поколений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военных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деятелей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России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  <a:r>
              <a:rPr lang="ru-RU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Таким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образом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обе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даты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—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победа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под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Измаилом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,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день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рождения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великого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полководца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—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достойны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включения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список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памятных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дней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воинской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славы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России</a:t>
            </a: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ct val="0"/>
              </a:spcBef>
            </a:pPr>
            <a:r>
              <a:rPr lang="en-US" altLang="ru-RU" sz="1200" i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spcBef>
                <a:spcPct val="0"/>
              </a:spcBef>
            </a:pPr>
            <a:endParaRPr lang="zh-CN" altLang="en-US" sz="1200" i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45770" y="1311910"/>
            <a:ext cx="6673850" cy="47117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266700">
              <a:lnSpc>
                <a:spcPct val="107000"/>
              </a:lnSpc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III исторический марафон 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2025-2026</a:t>
            </a:r>
            <a:r>
              <a:rPr lang="ru-RU" altLang="en-US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посвященного</a:t>
            </a:r>
          </a:p>
          <a:p>
            <a:pPr algn="ctr" defTabSz="266700">
              <a:lnSpc>
                <a:spcPct val="107000"/>
              </a:lnSpc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ДНЮ ВОИНСКОЙ СЛАВЫ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851275" y="8250555"/>
            <a:ext cx="3581400" cy="2785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ноября по декабрь был организован третий исторический марафон, направленный на изучение Дня воинской славы. В рамках марафона учащиеся 5-11 классов углубленно познакомились с биографией Александра Суворова и деталями исторического события – взятия турецкой крепости. Кульминацией мероприятия стал турнир знатоков истории, прошедший 23 декабря для учеников 5-11 классов, где были подведены итоги освоения материала.</a:t>
            </a:r>
          </a:p>
          <a:p>
            <a:pPr algn="r"/>
            <a:r>
              <a:rPr lang="ru-RU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статьи: учитель истории и обществознания Клюнина Г.Г.</a:t>
            </a:r>
            <a:endParaRPr lang="en-US" altLang="zh-CN" sz="1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  <p:pic>
        <p:nvPicPr>
          <p:cNvPr id="20" name="Рисунок 3" descr="C:\Users\НГ\Desktop\WhatsApp Image 2025-11-14 at 17.02.3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r="3088" b="835"/>
          <a:stretch>
            <a:fillRect/>
          </a:stretch>
        </p:blipFill>
        <p:spPr>
          <a:xfrm>
            <a:off x="446405" y="8251190"/>
            <a:ext cx="3404870" cy="2335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Изображение 21" descr="IMG_20260108_2303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05" y="4547235"/>
            <a:ext cx="1839595" cy="1388110"/>
          </a:xfrm>
          <a:prstGeom prst="rect">
            <a:avLst/>
          </a:prstGeom>
        </p:spPr>
      </p:pic>
      <p:pic>
        <p:nvPicPr>
          <p:cNvPr id="23" name="Изображение 22" descr="IMG_20260108_2303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910" y="4547235"/>
            <a:ext cx="1851660" cy="1388745"/>
          </a:xfrm>
          <a:prstGeom prst="rect">
            <a:avLst/>
          </a:prstGeom>
        </p:spPr>
      </p:pic>
      <p:pic>
        <p:nvPicPr>
          <p:cNvPr id="24" name="Изображение 23" descr="IMG_20260108_2302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645" y="4547235"/>
            <a:ext cx="1887855" cy="1388110"/>
          </a:xfrm>
          <a:prstGeom prst="rect">
            <a:avLst/>
          </a:prstGeom>
        </p:spPr>
      </p:pic>
      <p:pic>
        <p:nvPicPr>
          <p:cNvPr id="25" name="Изображение 24" descr="IMG_20260108_2303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05" y="6423025"/>
            <a:ext cx="1882775" cy="1412240"/>
          </a:xfrm>
          <a:prstGeom prst="rect">
            <a:avLst/>
          </a:prstGeom>
        </p:spPr>
      </p:pic>
      <p:pic>
        <p:nvPicPr>
          <p:cNvPr id="26" name="Изображение 25" descr="IMG_20260108_2303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4645" y="6423025"/>
            <a:ext cx="1887220" cy="1412875"/>
          </a:xfrm>
          <a:prstGeom prst="rect">
            <a:avLst/>
          </a:prstGeom>
        </p:spPr>
      </p:pic>
      <p:pic>
        <p:nvPicPr>
          <p:cNvPr id="27" name="Изображение 26" descr="photo_2026-01-08_23-02-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2395" y="6236335"/>
            <a:ext cx="178181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C52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7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6</a:t>
            </a:r>
          </a:p>
        </p:txBody>
      </p:sp>
      <p:sp>
        <p:nvSpPr>
          <p:cNvPr id="176" name="Google Shape;176;p17"/>
          <p:cNvSpPr txBox="1"/>
          <p:nvPr/>
        </p:nvSpPr>
        <p:spPr>
          <a:xfrm>
            <a:off x="2700020" y="379095"/>
            <a:ext cx="3193415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</a:p>
        </p:txBody>
      </p:sp>
      <p:sp>
        <p:nvSpPr>
          <p:cNvPr id="178" name="Google Shape;178;p17"/>
          <p:cNvSpPr txBox="1"/>
          <p:nvPr/>
        </p:nvSpPr>
        <p:spPr>
          <a:xfrm>
            <a:off x="360000" y="628150"/>
            <a:ext cx="6840000" cy="738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n>
                  <a:solidFill>
                    <a:sysClr val="windowText" lastClr="000000"/>
                  </a:solidFill>
                </a:ln>
                <a:solidFill>
                  <a:srgbClr val="AE5EC2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</a:p>
        </p:txBody>
      </p:sp>
      <p:cxnSp>
        <p:nvCxnSpPr>
          <p:cNvPr id="179" name="Google Shape;179;p17"/>
          <p:cNvCxnSpPr/>
          <p:nvPr/>
        </p:nvCxnSpPr>
        <p:spPr>
          <a:xfrm>
            <a:off x="360525" y="140580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6089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17"/>
          <p:cNvSpPr/>
          <p:nvPr/>
        </p:nvSpPr>
        <p:spPr>
          <a:xfrm>
            <a:off x="17145" y="5743575"/>
            <a:ext cx="7542530" cy="4930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60045" y="2858770"/>
            <a:ext cx="7039610" cy="24472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Зимующие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птицы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это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которые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мигрируют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наступлением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холодов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остаются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зимовать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местах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гнездования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отличие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от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перелётных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которых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можно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увидеть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умеренных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северных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широтах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только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тёплое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время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года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зимующие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встречаются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там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круглый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год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en-US" sz="12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России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около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70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видов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зимующих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Некоторые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из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них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Снегирь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синица</a:t>
            </a:r>
            <a:r>
              <a:rPr lang="en-US" alt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поползень</a:t>
            </a:r>
            <a:r>
              <a:rPr lang="en-US" alt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свиристель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Многие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зимующие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питаются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зёрнами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ягодами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плодами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рябины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шишками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семенами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разных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деревьев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Некоторые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источники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пищи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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Семена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хвойных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деревьев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находятся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шишках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которые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остаются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ветвях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даже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зимой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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Ягоды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рябины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калины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можжевельника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остались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ветвях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также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сохраняются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над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снежным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покровом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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Насекомые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дятлы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поползни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пищухи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обследуют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стволы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крупные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ветви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выковыривая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личинок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куколок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из</a:t>
            </a:r>
            <a:r>
              <a:rPr lang="en-US" alt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под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коры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Зимой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птицам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важна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подкормка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так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как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доступ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природному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корму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затруднён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из</a:t>
            </a:r>
            <a:r>
              <a:rPr lang="en-US" alt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снега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льда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Некоторые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рекомендации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ru-RU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ормить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сырыми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несолёными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семенами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подсолнечника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орехами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семенами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тыквы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льна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некоторыми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крупами</a:t>
            </a:r>
            <a:r>
              <a:rPr lang="en-US" alt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 algn="r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автор статьи Белов Дмитрий</a:t>
            </a:r>
            <a:endParaRPr lang="en-US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92075" y="5936615"/>
            <a:ext cx="3662045" cy="51104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r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ень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зимующих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Это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особенный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день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когда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вспоминаем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пернатых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созданиях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которые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остаются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нами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несмотря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суровые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зимние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холода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Зимующие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это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настоящие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герои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которые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боятся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морозов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метелей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они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выбирают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оставаться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родных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краях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улетать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теплые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страны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 algn="r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ru-RU" sz="120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r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Зимой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птицам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приходится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нелегко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Снег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лед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скрывают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привычный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корм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короткий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световой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день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позволяет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долго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искать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пищу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нужно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постоянно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искать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еду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чтобы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согреться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поддерживать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силы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Зимой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они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едят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намного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больше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чем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летом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 algn="r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ru-RU" sz="120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r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Первоклассники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активно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включились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заботу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пернатых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друзьях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регулярно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наполняют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кормушки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семечками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!</a:t>
            </a:r>
          </a:p>
          <a:p>
            <a:pPr marL="0" indent="0" algn="r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ru-RU" sz="120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r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Мы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тоже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можем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помочь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птицам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пережить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зиму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Давайте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будем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оставаться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равнодушными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их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бедам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Помогайте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птицам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они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отблагодарят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вас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своим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звонким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пением</a:t>
            </a:r>
            <a:r>
              <a:rPr lang="en-US" altLang="ru-RU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весной</a:t>
            </a:r>
            <a:r>
              <a:rPr lang="en-US" altLang="ru-RU" b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!</a:t>
            </a:r>
            <a:endParaRPr lang="en-US" altLang="ru-RU" b="1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ru-RU" sz="120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ru-RU" sz="120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Google Shape;183;p17"/>
          <p:cNvSpPr/>
          <p:nvPr/>
        </p:nvSpPr>
        <p:spPr>
          <a:xfrm rot="16200000">
            <a:off x="3137535" y="-1407795"/>
            <a:ext cx="1485900" cy="7040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Изображение 6"/>
          <p:cNvPicPr/>
          <p:nvPr/>
        </p:nvPicPr>
        <p:blipFill>
          <a:blip r:embed="rId3"/>
          <a:stretch>
            <a:fillRect/>
          </a:stretch>
        </p:blipFill>
        <p:spPr>
          <a:xfrm>
            <a:off x="3754120" y="6446520"/>
            <a:ext cx="2332355" cy="1536700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4"/>
          <a:stretch>
            <a:fillRect/>
          </a:stretch>
        </p:blipFill>
        <p:spPr>
          <a:xfrm>
            <a:off x="3892550" y="8567420"/>
            <a:ext cx="3312795" cy="1960880"/>
          </a:xfrm>
          <a:prstGeom prst="rect">
            <a:avLst/>
          </a:prstGeom>
        </p:spPr>
      </p:pic>
      <p:pic>
        <p:nvPicPr>
          <p:cNvPr id="10" name="Изображение 9"/>
          <p:cNvPicPr/>
          <p:nvPr/>
        </p:nvPicPr>
        <p:blipFill>
          <a:blip r:embed="rId5"/>
          <a:stretch>
            <a:fillRect/>
          </a:stretch>
        </p:blipFill>
        <p:spPr>
          <a:xfrm>
            <a:off x="5765800" y="6025515"/>
            <a:ext cx="1633855" cy="2378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72" y="1530485"/>
            <a:ext cx="3237775" cy="11001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2" y="1436617"/>
            <a:ext cx="1325633" cy="1325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1454805"/>
            <a:ext cx="1282383" cy="12579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360680" y="455295"/>
            <a:ext cx="6839585" cy="182245"/>
          </a:xfrm>
          <a:prstGeom prst="rect">
            <a:avLst/>
          </a:prstGeom>
          <a:solidFill>
            <a:srgbClr val="C525D3"/>
          </a:solidFill>
          <a:ln>
            <a:solidFill>
              <a:srgbClr val="52B5C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445725" y="469755"/>
            <a:ext cx="20742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6</a:t>
            </a:r>
          </a:p>
        </p:txBody>
      </p:sp>
      <p:sp>
        <p:nvSpPr>
          <p:cNvPr id="120" name="Google Shape;120;p15"/>
          <p:cNvSpPr txBox="1"/>
          <p:nvPr/>
        </p:nvSpPr>
        <p:spPr>
          <a:xfrm>
            <a:off x="2700020" y="473710"/>
            <a:ext cx="3531870" cy="13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</a:p>
        </p:txBody>
      </p:sp>
      <p:sp>
        <p:nvSpPr>
          <p:cNvPr id="122" name="Google Shape;122;p15"/>
          <p:cNvSpPr txBox="1"/>
          <p:nvPr/>
        </p:nvSpPr>
        <p:spPr>
          <a:xfrm>
            <a:off x="351110" y="716415"/>
            <a:ext cx="6840000" cy="676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ln>
                  <a:solidFill>
                    <a:sysClr val="windowText" lastClr="000000"/>
                  </a:solidFill>
                </a:ln>
                <a:solidFill>
                  <a:srgbClr val="AE5EC2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</a:p>
        </p:txBody>
      </p:sp>
      <p:cxnSp>
        <p:nvCxnSpPr>
          <p:cNvPr id="123" name="Google Shape;123;p15"/>
          <p:cNvCxnSpPr/>
          <p:nvPr/>
        </p:nvCxnSpPr>
        <p:spPr>
          <a:xfrm>
            <a:off x="360525" y="1405800"/>
            <a:ext cx="6831000" cy="0"/>
          </a:xfrm>
          <a:prstGeom prst="straightConnector1">
            <a:avLst/>
          </a:prstGeom>
          <a:noFill/>
          <a:ln w="9525" cap="flat" cmpd="sng">
            <a:solidFill>
              <a:srgbClr val="7E60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Текстовое поле 8"/>
          <p:cNvSpPr txBox="1"/>
          <p:nvPr/>
        </p:nvSpPr>
        <p:spPr>
          <a:xfrm>
            <a:off x="152400" y="5346700"/>
            <a:ext cx="3150235" cy="18999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фотографировал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Старые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шлюзы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Старый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Петровский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шлюз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Петровское</a:t>
            </a:r>
            <a:r>
              <a:rPr lang="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Google Shape;124;p15"/>
          <p:cNvSpPr txBox="1"/>
          <p:nvPr/>
        </p:nvSpPr>
        <p:spPr>
          <a:xfrm>
            <a:off x="361315" y="1550035"/>
            <a:ext cx="7065010" cy="23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Мариинская</a:t>
            </a:r>
            <a:r>
              <a:rPr lang="en-US" alt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система</a:t>
            </a:r>
            <a:r>
              <a:rPr lang="en-US" alt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это</a:t>
            </a:r>
            <a:r>
              <a:rPr lang="en-US" alt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крупнейший</a:t>
            </a:r>
            <a:r>
              <a:rPr lang="en-US" alt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искусственный</a:t>
            </a:r>
            <a:r>
              <a:rPr lang="en-US" alt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водный</a:t>
            </a:r>
            <a:r>
              <a:rPr lang="en-US" alt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путь</a:t>
            </a:r>
            <a:r>
              <a:rPr lang="en-US" alt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России</a:t>
            </a:r>
            <a:r>
              <a:rPr lang="en-US" alt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XIX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века</a:t>
            </a:r>
            <a:endParaRPr lang="en-US" altLang="en-US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Vidaloka" panose="020005040000000200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220345" y="1788795"/>
            <a:ext cx="7339965" cy="3557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Мариинская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путь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соединивший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Волгу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Балтийским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морем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снабжения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Санкт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Строилась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1799–1810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Павле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Идея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Вытегру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Ковжу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каналом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принадлежала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Петру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начались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Павле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июля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1810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честь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императрицы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Марии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Фёдоровны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супруги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Павла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выделившей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(21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июля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стилю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) 1810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грандиозным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гидротехническим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сооружением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Общая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1125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Рыбинска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Санкт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шлюзов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: 53.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плотин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: 33.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: 160–190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реки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Шексна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Ковжа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Вытегра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Свирь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Нева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озёра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Белое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Онежское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Ладожское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Мариинский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канал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Ковжу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Вытегру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Белозерский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обхода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озёр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Новоладожские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Мариинская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водная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стала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неё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шло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3/4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всех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водных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части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стала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экспортным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путём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пшеницы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Европу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улучшалась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новые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шлюзы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сократило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пути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30-45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концу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1936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грузооборот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почти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тонн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Уже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1938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отмечалось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справляется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растущими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грузопотоками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Планировалась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глубоководного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Волжско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Балтийского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пути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1959–1964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реконструирована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вошла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Волго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Балтийского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водного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пути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Вознесенье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стоит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истока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реки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Свирь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озера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суда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встречались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меньшими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речными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судами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зерно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соль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лес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грузы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перегружали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одних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судов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Посёлок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стал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воротами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озера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Мариинском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пути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Вознесенье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открылись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судоремонтные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многочисленные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амбары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зерна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лавки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трактиры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1884-1887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путешественник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Случевский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всякого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добра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хлеба</a:t>
            </a:r>
            <a:r>
              <a:rPr lang="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прежнему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наш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посёлок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стоит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берегу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Свири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уже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тесно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этим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путём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Прокудин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Горский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запечатлел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1909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снимки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показывают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саму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передовую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того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</a:t>
            </a:r>
            <a:r>
              <a:rPr lang="ru-RU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altLang="en-US" sz="1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4.jpg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283845" y="5942330"/>
            <a:ext cx="2235835" cy="124396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173220" y="5346700"/>
            <a:ext cx="3027045" cy="18999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Дноуглубительную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засухи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1908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парализовавшей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велись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углублению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фарватера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Камнечерпательная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Свирская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Швеции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1893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7" name="image2.jpg"/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5260975" y="6191885"/>
            <a:ext cx="1838960" cy="99441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2519680" y="6392545"/>
            <a:ext cx="2504440" cy="19246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Землечерпательная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Мариинская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Франции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куплена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Россией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1887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image5.jpg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2691765" y="6967855"/>
            <a:ext cx="2211070" cy="1160145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161925" y="7557770"/>
            <a:ext cx="2282190" cy="18434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Онежский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Вознесенья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(1909):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Онежского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обводного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2089785" y="8418195"/>
            <a:ext cx="3336925" cy="21570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открытия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Онежского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канала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(1909):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1855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установленный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честь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канала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цоколе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надписи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посвящённые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императору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Николаю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управляющему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путями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сообщения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графу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Клейнмихелю</a:t>
            </a:r>
            <a:r>
              <a:rPr lang="en-US" altLang="ru-RU" sz="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5261610" y="7618095"/>
            <a:ext cx="2230755" cy="24530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Вознесенский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рейд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Свирь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(1909):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рейд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стоянки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судов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истока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реки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Свири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Онежского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заднем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видна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Вознесенская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(1847 </a:t>
            </a:r>
            <a:r>
              <a:rPr lang="en-US" altLang="en-US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ru-RU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</p:txBody>
      </p:sp>
      <p:pic>
        <p:nvPicPr>
          <p:cNvPr id="15" name="image3.jpg"/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220980" y="8128000"/>
            <a:ext cx="1972945" cy="1163955"/>
          </a:xfrm>
          <a:prstGeom prst="rect">
            <a:avLst/>
          </a:prstGeom>
        </p:spPr>
      </p:pic>
      <p:pic>
        <p:nvPicPr>
          <p:cNvPr id="16" name="image1.jpg"/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>
            <a:off x="3133090" y="9165590"/>
            <a:ext cx="1244600" cy="1409700"/>
          </a:xfrm>
          <a:prstGeom prst="rect">
            <a:avLst/>
          </a:prstGeom>
        </p:spPr>
      </p:pic>
      <p:pic>
        <p:nvPicPr>
          <p:cNvPr id="17" name="image6.jpg"/>
          <p:cNvPicPr preferRelativeResize="0"/>
          <p:nvPr/>
        </p:nvPicPr>
        <p:blipFill>
          <a:blip r:embed="rId8"/>
          <a:srcRect/>
          <a:stretch>
            <a:fillRect/>
          </a:stretch>
        </p:blipFill>
        <p:spPr>
          <a:xfrm>
            <a:off x="5316855" y="8839835"/>
            <a:ext cx="2141220" cy="1089025"/>
          </a:xfrm>
          <a:prstGeom prst="rect">
            <a:avLst/>
          </a:prstGeom>
        </p:spPr>
      </p:pic>
      <p:sp>
        <p:nvSpPr>
          <p:cNvPr id="18" name="Google Shape;124;p15"/>
          <p:cNvSpPr txBox="1"/>
          <p:nvPr/>
        </p:nvSpPr>
        <p:spPr>
          <a:xfrm>
            <a:off x="151765" y="9606915"/>
            <a:ext cx="185229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+mn-ea"/>
              </a:rPr>
              <a:t>автор статьи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+mn-ea"/>
              </a:rPr>
              <a:t> Кручинина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idaloka" panose="02000504000000020004"/>
                <a:cs typeface="Times New Roman" panose="02020603050405020304" pitchFamily="18" charset="0"/>
                <a:sym typeface="+mn-ea"/>
              </a:rPr>
              <a:t>Екатерина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C52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26</a:t>
            </a:r>
          </a:p>
        </p:txBody>
      </p:sp>
      <p:sp>
        <p:nvSpPr>
          <p:cNvPr id="203" name="Google Shape;203;p18"/>
          <p:cNvSpPr txBox="1"/>
          <p:nvPr/>
        </p:nvSpPr>
        <p:spPr>
          <a:xfrm>
            <a:off x="2700020" y="379095"/>
            <a:ext cx="341122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центр»</a:t>
            </a:r>
          </a:p>
        </p:txBody>
      </p:sp>
      <p:sp>
        <p:nvSpPr>
          <p:cNvPr id="205" name="Google Shape;205;p18"/>
          <p:cNvSpPr txBox="1"/>
          <p:nvPr/>
        </p:nvSpPr>
        <p:spPr>
          <a:xfrm>
            <a:off x="360000" y="628150"/>
            <a:ext cx="6840000" cy="70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>
                <a:ln>
                  <a:solidFill>
                    <a:sysClr val="windowText" lastClr="000000"/>
                  </a:solidFill>
                </a:ln>
                <a:solidFill>
                  <a:srgbClr val="AE5EC2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</a:p>
        </p:txBody>
      </p:sp>
      <p:cxnSp>
        <p:nvCxnSpPr>
          <p:cNvPr id="206" name="Google Shape;206;p18"/>
          <p:cNvCxnSpPr/>
          <p:nvPr/>
        </p:nvCxnSpPr>
        <p:spPr>
          <a:xfrm>
            <a:off x="360525" y="140580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9684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Google Shape;209;p18"/>
          <p:cNvSpPr/>
          <p:nvPr/>
        </p:nvSpPr>
        <p:spPr>
          <a:xfrm>
            <a:off x="183515" y="4714240"/>
            <a:ext cx="7292340" cy="5797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 txBox="1"/>
          <p:nvPr/>
        </p:nvSpPr>
        <p:spPr>
          <a:xfrm>
            <a:off x="183515" y="2423795"/>
            <a:ext cx="7021830" cy="208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ru-RU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нашем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школьном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музее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прошла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важная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трогательная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встреча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юным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активистам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-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экскурсоводам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пришёл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участник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специальной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военной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операции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Егор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Андреевич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Пустошкин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тёплой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доверительной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атмосфере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Егор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Андреевич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поделился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ребятами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непарадными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историями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службе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жизни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полевых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условиях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настоящей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дружбе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взаимовыручке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Он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рассказал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простых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таких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важных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вещах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которые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помогают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выстоять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: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силе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духа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ответственности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любви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своему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делу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к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Родине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Для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наших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учеников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был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уникальный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диалог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самой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Историей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Они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слушали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затаив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дыхание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после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ещё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долго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расходились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обсуждая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услышанное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Такие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встречи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—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бесценны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Они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учат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больше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чем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любой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учебник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Спасибо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Егор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Андреевич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вашу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искренность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,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мужество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и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за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этот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важный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разговор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!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Он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надолго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останется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в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наших</a:t>
            </a:r>
            <a:r>
              <a:rPr lang="en-US" altLang="ru-RU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 </a:t>
            </a:r>
            <a:r>
              <a:rPr lang="en-US" altLang="en-US" sz="12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сердцах</a:t>
            </a:r>
            <a:r>
              <a:rPr lang="en-US" altLang="ru-RU" sz="1000">
                <a:solidFill>
                  <a:schemeClr val="dk1"/>
                </a:solidFill>
                <a:latin typeface="Times New Roman" panose="02020603050405020304" pitchFamily="18" charset="0"/>
                <a:ea typeface="Lato" panose="020F0502020204030203"/>
                <a:cs typeface="Times New Roman" panose="02020603050405020304" pitchFamily="18" charset="0"/>
                <a:sym typeface="Lato" panose="020F0502020204030203"/>
              </a:rPr>
              <a:t>. </a:t>
            </a:r>
            <a:endParaRPr sz="1000">
              <a:solidFill>
                <a:schemeClr val="dk1"/>
              </a:solidFill>
              <a:latin typeface="Times New Roman" panose="02020603050405020304" pitchFamily="18" charset="0"/>
              <a:ea typeface="Lato" panose="020F0502020204030203"/>
              <a:cs typeface="Times New Roman" panose="02020603050405020304" pitchFamily="18" charset="0"/>
              <a:sym typeface="Lato" panose="020F0502020204030203"/>
            </a:endParaRPr>
          </a:p>
        </p:txBody>
      </p:sp>
      <p:sp>
        <p:nvSpPr>
          <p:cNvPr id="220" name="Google Shape;220;p18"/>
          <p:cNvSpPr txBox="1"/>
          <p:nvPr/>
        </p:nvSpPr>
        <p:spPr>
          <a:xfrm>
            <a:off x="182880" y="1476375"/>
            <a:ext cx="7200265" cy="878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Встреча</a:t>
            </a:r>
            <a:r>
              <a:rPr lang="en-US" altLang="ru-RU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с</a:t>
            </a:r>
            <a:r>
              <a:rPr lang="en-US" altLang="ru-RU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участником</a:t>
            </a:r>
            <a:r>
              <a:rPr lang="en-US" altLang="ru-RU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СВО</a:t>
            </a:r>
            <a:r>
              <a:rPr lang="en-US" altLang="ru-RU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ru-RU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Е.А.</a:t>
            </a:r>
            <a:r>
              <a:rPr lang="en-US" altLang="ru-RU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ru-RU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Пустошкиным</a:t>
            </a:r>
            <a:r>
              <a:rPr lang="en-US" altLang="ru-RU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«</a:t>
            </a:r>
            <a:r>
              <a:rPr lang="en-US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Герой</a:t>
            </a:r>
            <a:r>
              <a:rPr lang="en-US" altLang="ru-RU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современной</a:t>
            </a:r>
            <a:r>
              <a:rPr lang="en-US" altLang="ru-RU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войны</a:t>
            </a:r>
            <a:r>
              <a:rPr lang="" altLang="en-US" sz="2400"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»</a:t>
            </a:r>
            <a:endParaRPr lang="ru-RU" sz="2400"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pic>
        <p:nvPicPr>
          <p:cNvPr id="5" name="Изображение 4"/>
          <p:cNvPicPr/>
          <p:nvPr/>
        </p:nvPicPr>
        <p:blipFill>
          <a:blip r:embed="rId3"/>
          <a:stretch>
            <a:fillRect/>
          </a:stretch>
        </p:blipFill>
        <p:spPr>
          <a:xfrm>
            <a:off x="360680" y="4916805"/>
            <a:ext cx="3641725" cy="222313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4"/>
          <a:stretch>
            <a:fillRect/>
          </a:stretch>
        </p:blipFill>
        <p:spPr>
          <a:xfrm>
            <a:off x="5219700" y="4916805"/>
            <a:ext cx="1819910" cy="2809875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5"/>
          <a:stretch>
            <a:fillRect/>
          </a:stretch>
        </p:blipFill>
        <p:spPr>
          <a:xfrm>
            <a:off x="854710" y="7550785"/>
            <a:ext cx="4126230" cy="24955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360000" y="360000"/>
            <a:ext cx="6840000" cy="180000"/>
          </a:xfrm>
          <a:prstGeom prst="rect">
            <a:avLst/>
          </a:prstGeom>
          <a:solidFill>
            <a:srgbClr val="C525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445725" y="378950"/>
            <a:ext cx="130680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ЯНВАРЬ </a:t>
            </a:r>
            <a:r>
              <a:rPr 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202</a:t>
            </a:r>
            <a:r>
              <a:rPr lang="ru-RU" altLang="en-US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6</a:t>
            </a:r>
          </a:p>
        </p:txBody>
      </p:sp>
      <p:sp>
        <p:nvSpPr>
          <p:cNvPr id="203" name="Google Shape;203;p18"/>
          <p:cNvSpPr txBox="1"/>
          <p:nvPr/>
        </p:nvSpPr>
        <p:spPr>
          <a:xfrm>
            <a:off x="2700020" y="379095"/>
            <a:ext cx="3600450" cy="13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МБОУ «Вознесенский образовательный  центр»</a:t>
            </a:r>
          </a:p>
        </p:txBody>
      </p:sp>
      <p:sp>
        <p:nvSpPr>
          <p:cNvPr id="205" name="Google Shape;205;p18"/>
          <p:cNvSpPr txBox="1"/>
          <p:nvPr/>
        </p:nvSpPr>
        <p:spPr>
          <a:xfrm>
            <a:off x="360045" y="628015"/>
            <a:ext cx="684022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>
                <a:ln>
                  <a:solidFill>
                    <a:sysClr val="windowText" lastClr="000000"/>
                  </a:solidFill>
                </a:ln>
                <a:solidFill>
                  <a:srgbClr val="AE5EC2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rPr>
              <a:t>ШКОЛЬНАЯ ГАЗЕТА</a:t>
            </a:r>
          </a:p>
        </p:txBody>
      </p:sp>
      <p:cxnSp>
        <p:nvCxnSpPr>
          <p:cNvPr id="206" name="Google Shape;206;p18"/>
          <p:cNvCxnSpPr/>
          <p:nvPr/>
        </p:nvCxnSpPr>
        <p:spPr>
          <a:xfrm>
            <a:off x="349730" y="1274990"/>
            <a:ext cx="6845100" cy="0"/>
          </a:xfrm>
          <a:prstGeom prst="straightConnector1">
            <a:avLst/>
          </a:prstGeom>
          <a:noFill/>
          <a:ln w="9525" cap="flat" cmpd="sng">
            <a:solidFill>
              <a:srgbClr val="9684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18"/>
          <p:cNvSpPr txBox="1"/>
          <p:nvPr/>
        </p:nvSpPr>
        <p:spPr>
          <a:xfrm>
            <a:off x="250190" y="1384300"/>
            <a:ext cx="6944360" cy="450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Быть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здоровым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я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хочу</a:t>
            </a:r>
            <a:r>
              <a:rPr lang="ru-RU" altLang="en-US" sz="2400" b="1" dirty="0" smtClean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,</a:t>
            </a:r>
            <a:r>
              <a:rPr lang="en-US" altLang="ru-RU" sz="2400" b="1" dirty="0" smtClean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пусть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меня</a:t>
            </a:r>
            <a:r>
              <a:rPr lang="en-US" altLang="ru-RU" sz="2400" b="1" dirty="0" smtClean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rPr>
              <a:t>научат</a:t>
            </a:r>
            <a:endParaRPr lang="ru-RU" altLang="en-US" sz="2400" b="1" dirty="0">
              <a:solidFill>
                <a:schemeClr val="accent1">
                  <a:lumMod val="50000"/>
                </a:schemeClr>
              </a:solidFill>
              <a:latin typeface="Vidaloka" panose="02000504000000020004"/>
              <a:ea typeface="Vidaloka" panose="02000504000000020004"/>
              <a:cs typeface="Vidaloka" panose="02000504000000020004"/>
              <a:sym typeface="Vidaloka" panose="02000504000000020004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349885" y="1834515"/>
            <a:ext cx="6955155" cy="8718550"/>
          </a:xfrm>
          <a:prstGeom prst="rect">
            <a:avLst/>
          </a:prstGeom>
          <a:solidFill>
            <a:srgbClr val="40F6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Изображение 0"/>
          <p:cNvPicPr/>
          <p:nvPr/>
        </p:nvPicPr>
        <p:blipFill>
          <a:blip r:embed="rId3"/>
          <a:stretch>
            <a:fillRect/>
          </a:stretch>
        </p:blipFill>
        <p:spPr>
          <a:xfrm>
            <a:off x="624205" y="2094230"/>
            <a:ext cx="2901315" cy="1912620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4"/>
          <a:stretch>
            <a:fillRect/>
          </a:stretch>
        </p:blipFill>
        <p:spPr>
          <a:xfrm>
            <a:off x="4172585" y="2032635"/>
            <a:ext cx="3021965" cy="175450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5"/>
          <a:stretch>
            <a:fillRect/>
          </a:stretch>
        </p:blipFill>
        <p:spPr>
          <a:xfrm>
            <a:off x="624205" y="4593590"/>
            <a:ext cx="3397885" cy="2301875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6"/>
          <a:stretch>
            <a:fillRect/>
          </a:stretch>
        </p:blipFill>
        <p:spPr>
          <a:xfrm>
            <a:off x="4364355" y="4102100"/>
            <a:ext cx="2830195" cy="1901825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7"/>
          <a:stretch>
            <a:fillRect/>
          </a:stretch>
        </p:blipFill>
        <p:spPr>
          <a:xfrm>
            <a:off x="624205" y="7481570"/>
            <a:ext cx="3259455" cy="2369820"/>
          </a:xfrm>
          <a:prstGeom prst="rect">
            <a:avLst/>
          </a:prstGeom>
        </p:spPr>
      </p:pic>
      <p:pic>
        <p:nvPicPr>
          <p:cNvPr id="9" name="Изображение 8"/>
          <p:cNvPicPr/>
          <p:nvPr/>
        </p:nvPicPr>
        <p:blipFill>
          <a:blip r:embed="rId8"/>
          <a:stretch>
            <a:fillRect/>
          </a:stretch>
        </p:blipFill>
        <p:spPr>
          <a:xfrm>
            <a:off x="4364355" y="6318885"/>
            <a:ext cx="2830195" cy="1931035"/>
          </a:xfrm>
          <a:prstGeom prst="rect">
            <a:avLst/>
          </a:prstGeom>
        </p:spPr>
      </p:pic>
      <p:pic>
        <p:nvPicPr>
          <p:cNvPr id="11" name="Изображение 10"/>
          <p:cNvPicPr/>
          <p:nvPr/>
        </p:nvPicPr>
        <p:blipFill>
          <a:blip r:embed="rId9"/>
          <a:stretch>
            <a:fillRect/>
          </a:stretch>
        </p:blipFill>
        <p:spPr>
          <a:xfrm>
            <a:off x="4364355" y="8564880"/>
            <a:ext cx="2830830" cy="17824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</TotalTime>
  <Words>1959</Words>
  <Application>Microsoft Office PowerPoint</Application>
  <PresentationFormat>Произвольный</PresentationFormat>
  <Paragraphs>126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Calibri</vt:lpstr>
      <vt:lpstr>Alfa Slab One</vt:lpstr>
      <vt:lpstr>Times New Roman</vt:lpstr>
      <vt:lpstr>Vidaloka</vt:lpstr>
      <vt:lpstr>Arial</vt:lpstr>
      <vt:lpstr>SimSun</vt:lpstr>
      <vt:lpstr>Arial Narrow</vt:lpstr>
      <vt:lpstr>Lato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User</cp:lastModifiedBy>
  <cp:revision>47</cp:revision>
  <cp:lastPrinted>2026-01-30T08:57:24Z</cp:lastPrinted>
  <dcterms:created xsi:type="dcterms:W3CDTF">2025-09-24T19:01:00Z</dcterms:created>
  <dcterms:modified xsi:type="dcterms:W3CDTF">2026-01-30T09:12:32Z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49696C64183E46158B78116DABD7A1A5_12</vt:lpwstr>
  </property>
  <property fmtid="{D5CDD505-2E9C-101B-9397-08002B2CF9AE}" pid="3" name="KSOProductBuildVer">
    <vt:lpwstr>1049-12.2.0.23196</vt:lpwstr>
  </property>
</Properties>
</file>